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80" r:id="rId3"/>
  </p:sldMasterIdLst>
  <p:notesMasterIdLst>
    <p:notesMasterId r:id="rId30"/>
  </p:notesMasterIdLst>
  <p:sldIdLst>
    <p:sldId id="449" r:id="rId4"/>
    <p:sldId id="400" r:id="rId5"/>
    <p:sldId id="450" r:id="rId6"/>
    <p:sldId id="460" r:id="rId7"/>
    <p:sldId id="272" r:id="rId8"/>
    <p:sldId id="462" r:id="rId9"/>
    <p:sldId id="458" r:id="rId10"/>
    <p:sldId id="459" r:id="rId11"/>
    <p:sldId id="461" r:id="rId12"/>
    <p:sldId id="463" r:id="rId13"/>
    <p:sldId id="464" r:id="rId14"/>
    <p:sldId id="465" r:id="rId15"/>
    <p:sldId id="466" r:id="rId16"/>
    <p:sldId id="467" r:id="rId17"/>
    <p:sldId id="468" r:id="rId18"/>
    <p:sldId id="469" r:id="rId19"/>
    <p:sldId id="470" r:id="rId20"/>
    <p:sldId id="472" r:id="rId21"/>
    <p:sldId id="471" r:id="rId22"/>
    <p:sldId id="473" r:id="rId23"/>
    <p:sldId id="474" r:id="rId24"/>
    <p:sldId id="475" r:id="rId25"/>
    <p:sldId id="476" r:id="rId26"/>
    <p:sldId id="477" r:id="rId27"/>
    <p:sldId id="478" r:id="rId28"/>
    <p:sldId id="47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97"/>
    <p:restoredTop sz="94633"/>
  </p:normalViewPr>
  <p:slideViewPr>
    <p:cSldViewPr snapToGrid="0" snapToObjects="1">
      <p:cViewPr varScale="1">
        <p:scale>
          <a:sx n="141" d="100"/>
          <a:sy n="141" d="100"/>
        </p:scale>
        <p:origin x="2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8B86A-F133-6E4D-8FF9-8867D7FF4A3D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7827E-0DE2-0F42-8FEF-162AE7AEB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21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359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16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51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77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69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3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4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1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85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71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26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329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12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83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825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7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6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02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82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16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07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54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9756-4A9E-6D40-A765-7139138C0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25AA08-C090-954B-A7E1-1BA3A0F39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4C694-2561-3A4D-8323-5671CEC3F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81EFB-96BE-544A-BC6B-39190C0B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C791F-5EB6-4E4F-8676-16D3BE6C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85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02EE-F120-9940-9C2E-95748D75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0C1EB9-DBF1-6243-BB2C-CBBB948B1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0233F-87CC-334E-9A64-15264D41F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709A5-6EDE-C749-BD6B-343C9A4FA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1CC40-67FC-6542-B328-8C52F776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81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587B6C-9D3E-A44F-A16B-0A90B41C6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90518-0C9C-3946-AEAD-D1DEF083A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7707-8654-D64F-892A-065190EE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915CB-EEA5-5742-8419-B0EB18205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876D-190C-1F48-9985-70FC2E2C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18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16754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81493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20813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53724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38762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147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400255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708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ACA6-281D-C648-8862-E0BC64CC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DA1B6-994D-5844-A4E8-3D9562263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8FC90-D819-8D41-A3B0-D564B0263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1471-6ED7-9548-8A30-061C16272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41454-43DB-8E4F-818C-2DAF670B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47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6356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387753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4095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2032394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8301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3826752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1547211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13919437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98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/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56714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437A-AE36-CD4F-BE02-C5A2E4F20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57927-8B37-674C-AABB-1B9BC15DC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D7228-0E47-6B41-B647-6F0EB6DFC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9C2EB-B6CD-634E-A9AB-ABAB8AEC5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874C8-C1F8-364D-9447-B3F256A18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259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7116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8568022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5276933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2349929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8503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0634-3BCF-8E4F-8692-51FB9454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D2C92-9FE2-1A4E-8366-9343986C7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7AED8-F3B8-8A48-B8F6-E54D53431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6F936-9D2A-0F4B-A165-ADC1974C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56477-0B4D-544E-96BB-39D2853D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7C15E-9BB0-3942-879C-133E25E4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2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89CC5-B2FA-3344-9201-6C841035E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306BA-58D5-1141-9BBB-A3FCF9289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50DD7-6FB6-E14A-9567-9575020FC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43E80-3830-8947-86C2-69E70E00A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77C99-BAA6-1949-A6CE-B689AE80F4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805CE-A249-F64B-BAFC-4F4523B8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547B8C-66D5-ED4C-8266-EAB92969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89FFF-28D4-AC4C-AA6D-28BEA2D71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88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939F6-B824-5E4C-A419-E14F6C01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6D683-2A2E-8249-B151-AEEE9D97D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88C31-BDEC-834A-A1E1-6F6A7E45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982DA4-5E64-C84A-9337-F6715624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59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13D525-1B78-E241-9990-E27F08F06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055A8-0308-8E42-948D-6113DE7D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A2602-733F-B946-AE17-F926D22A7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1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C856-6829-5549-B7F2-BFC9C6FA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0EE45-5E9C-7D4C-B2C9-1801AFD31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91F3B-FD8C-B24A-9D41-E8DD4CD0F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1BF4B-3929-1949-ADFA-1C3A6951A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73303-C121-6D41-B473-A6DE0BA0A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C6ED2-34D4-CF46-B2A7-1DDEADF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70838-B4CD-9645-B1CE-75CB56395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622D2-C74F-BA4A-8F9C-788FC0B21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A7469-CDCE-E04A-9116-72841C24E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7DAB2-EE60-A748-B58A-3CA84DA69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B2375-3297-144F-9B65-C1C94A6C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D9B4F-6A52-D14F-B279-3DFB42F2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6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24F589-5F15-224A-B7C8-A91687604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6D5FD-9BCC-9F41-AEC0-F34FA94D0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A2669-8BFC-0246-AE17-48F030FA45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8BAC4-31CB-FB4B-9168-F1C1FC8A7F5B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FCB08-D1B6-9346-B325-8FB766CA7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72CD0-D00B-F64D-942A-38048D6E1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6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6294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4732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0" y="6615684"/>
            <a:ext cx="63500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6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606" y="2404304"/>
            <a:ext cx="7442791" cy="16269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5867" b="1" spc="267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 userDrawn="1"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356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333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maven.apache.org/ref/3.6.0/maven-core/default-bindings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Tetiana_Mokhnenko@epam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hyperlink" Target="https://mvnrepository.com/artifact/com.google.http-client/google-http-client/1.29.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-1"/>
            <a:ext cx="12192000" cy="68580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2155825" y="2075578"/>
            <a:ext cx="6910388" cy="609398"/>
          </a:xfrm>
        </p:spPr>
        <p:txBody>
          <a:bodyPr/>
          <a:lstStyle/>
          <a:p>
            <a:pPr algn="ctr"/>
            <a:r>
              <a:rPr lang="en-US" dirty="0"/>
              <a:t>Java Build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IVAYLO KOLEV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April, 2019</a:t>
            </a:r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4768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download by a typical build tool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9CE259F-50F3-4D41-BDEF-6DA1CC220042}"/>
              </a:ext>
            </a:extLst>
          </p:cNvPr>
          <p:cNvSpPr/>
          <p:nvPr/>
        </p:nvSpPr>
        <p:spPr>
          <a:xfrm>
            <a:off x="152399" y="1693325"/>
            <a:ext cx="4216400" cy="37422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3BFE0B-1FE7-9D4D-9902-68AF28B1E593}"/>
              </a:ext>
            </a:extLst>
          </p:cNvPr>
          <p:cNvSpPr txBox="1"/>
          <p:nvPr/>
        </p:nvSpPr>
        <p:spPr>
          <a:xfrm>
            <a:off x="1650998" y="1899087"/>
            <a:ext cx="2404533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Developer’s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73526-A0FA-EB4E-88D7-8B93CB901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734" y="3018928"/>
            <a:ext cx="756214" cy="116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921AB-1E06-354A-971B-989766ECE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22" y="2342223"/>
            <a:ext cx="756214" cy="1168400"/>
          </a:xfrm>
          <a:prstGeom prst="rect">
            <a:avLst/>
          </a:prstGeom>
        </p:spPr>
      </p:pic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00F52DBF-AB59-2E4B-8440-652F31BA03F5}"/>
              </a:ext>
            </a:extLst>
          </p:cNvPr>
          <p:cNvSpPr/>
          <p:nvPr/>
        </p:nvSpPr>
        <p:spPr>
          <a:xfrm>
            <a:off x="478363" y="2416763"/>
            <a:ext cx="1490133" cy="1391874"/>
          </a:xfrm>
          <a:prstGeom prst="snip1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Description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6470305-4DB2-BA44-8C35-9D2B2E0660E9}"/>
              </a:ext>
            </a:extLst>
          </p:cNvPr>
          <p:cNvSpPr/>
          <p:nvPr/>
        </p:nvSpPr>
        <p:spPr>
          <a:xfrm>
            <a:off x="2746089" y="3092725"/>
            <a:ext cx="1549400" cy="103293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Tool</a:t>
            </a:r>
          </a:p>
        </p:txBody>
      </p:sp>
      <p:sp>
        <p:nvSpPr>
          <p:cNvPr id="12" name="Multidocument 11">
            <a:extLst>
              <a:ext uri="{FF2B5EF4-FFF2-40B4-BE49-F238E27FC236}">
                <a16:creationId xmlns:a16="http://schemas.microsoft.com/office/drawing/2014/main" id="{99D783B3-9CA0-F546-9D72-EBCE75A094F8}"/>
              </a:ext>
            </a:extLst>
          </p:cNvPr>
          <p:cNvSpPr/>
          <p:nvPr/>
        </p:nvSpPr>
        <p:spPr>
          <a:xfrm>
            <a:off x="371474" y="3961352"/>
            <a:ext cx="1710266" cy="1202267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Repository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ED23B4-622B-7A41-B6B0-C2A53FD761F2}"/>
              </a:ext>
            </a:extLst>
          </p:cNvPr>
          <p:cNvCxnSpPr>
            <a:stCxn id="11" idx="1"/>
            <a:endCxn id="8" idx="0"/>
          </p:cNvCxnSpPr>
          <p:nvPr/>
        </p:nvCxnSpPr>
        <p:spPr>
          <a:xfrm flipH="1" flipV="1">
            <a:off x="1968496" y="3112700"/>
            <a:ext cx="777593" cy="4964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B76FC7-20FB-4545-87E3-50F077234D78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2081740" y="3609192"/>
            <a:ext cx="664349" cy="953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397D6-F4BD-4947-ADC7-9A8F3143CA81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4295489" y="3603128"/>
            <a:ext cx="644245" cy="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10C0D2-039B-C44F-A137-79FCDDAA629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5695948" y="2926423"/>
            <a:ext cx="978674" cy="676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106C7EB-3837-984D-978D-FDDF70F160A7}"/>
              </a:ext>
            </a:extLst>
          </p:cNvPr>
          <p:cNvSpPr txBox="1"/>
          <p:nvPr/>
        </p:nvSpPr>
        <p:spPr>
          <a:xfrm>
            <a:off x="4654936" y="2125913"/>
            <a:ext cx="1515533" cy="72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Company Repository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6937ED-785E-B340-8AA5-DC3110C1F129}"/>
              </a:ext>
            </a:extLst>
          </p:cNvPr>
          <p:cNvSpPr txBox="1"/>
          <p:nvPr/>
        </p:nvSpPr>
        <p:spPr>
          <a:xfrm>
            <a:off x="6357300" y="1648512"/>
            <a:ext cx="1515533" cy="72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Public Repositories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872BCF1-2994-574E-A987-44704C7B6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960" y="3541458"/>
            <a:ext cx="756214" cy="11684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BB4AB0-8193-F64F-90B1-22A91DAB6DE2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>
            <a:off x="5695948" y="3603128"/>
            <a:ext cx="1041012" cy="5225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D6FE38E0-667E-D14D-8203-5E826807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2833" y="1571496"/>
            <a:ext cx="4196576" cy="4016503"/>
          </a:xfrm>
        </p:spPr>
        <p:txBody>
          <a:bodyPr>
            <a:normAutofit/>
          </a:bodyPr>
          <a:lstStyle/>
          <a:p>
            <a:r>
              <a:rPr lang="en-US" dirty="0"/>
              <a:t>1 – read declared project’s dependencies</a:t>
            </a:r>
          </a:p>
          <a:p>
            <a:r>
              <a:rPr lang="en-US" dirty="0"/>
              <a:t>2 – look up in local repository</a:t>
            </a:r>
          </a:p>
          <a:p>
            <a:r>
              <a:rPr lang="en-US" dirty="0"/>
              <a:t>3 – look up in company repository</a:t>
            </a:r>
          </a:p>
          <a:p>
            <a:pPr lvl="1"/>
            <a:r>
              <a:rPr lang="en-US" dirty="0"/>
              <a:t>Allows company to filter dependencies</a:t>
            </a:r>
          </a:p>
          <a:p>
            <a:pPr lvl="1"/>
            <a:r>
              <a:rPr lang="en-US" dirty="0"/>
              <a:t>Company libraries are published here (not in public repositories)</a:t>
            </a:r>
          </a:p>
          <a:p>
            <a:r>
              <a:rPr lang="en-US" dirty="0"/>
              <a:t>4 – look up in public repositories</a:t>
            </a:r>
          </a:p>
          <a:p>
            <a:r>
              <a:rPr lang="en-US" dirty="0"/>
              <a:t>5 – save in local repository</a:t>
            </a:r>
          </a:p>
          <a:p>
            <a:endParaRPr lang="en-US" dirty="0"/>
          </a:p>
        </p:txBody>
      </p:sp>
      <p:sp>
        <p:nvSpPr>
          <p:cNvPr id="55" name="Dodecagon 54">
            <a:extLst>
              <a:ext uri="{FF2B5EF4-FFF2-40B4-BE49-F238E27FC236}">
                <a16:creationId xmlns:a16="http://schemas.microsoft.com/office/drawing/2014/main" id="{FEF936BA-65E5-2D4C-8007-CD70CF9D5869}"/>
              </a:ext>
            </a:extLst>
          </p:cNvPr>
          <p:cNvSpPr/>
          <p:nvPr/>
        </p:nvSpPr>
        <p:spPr>
          <a:xfrm>
            <a:off x="2260599" y="3018928"/>
            <a:ext cx="262468" cy="245847"/>
          </a:xfrm>
          <a:prstGeom prst="dodec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6" name="Dodecagon 55">
            <a:extLst>
              <a:ext uri="{FF2B5EF4-FFF2-40B4-BE49-F238E27FC236}">
                <a16:creationId xmlns:a16="http://schemas.microsoft.com/office/drawing/2014/main" id="{3336BB30-0611-854D-8EE4-1D74669DDFF7}"/>
              </a:ext>
            </a:extLst>
          </p:cNvPr>
          <p:cNvSpPr/>
          <p:nvPr/>
        </p:nvSpPr>
        <p:spPr>
          <a:xfrm>
            <a:off x="2367877" y="4304817"/>
            <a:ext cx="262468" cy="245847"/>
          </a:xfrm>
          <a:prstGeom prst="dodec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9" name="Dodecagon 58">
            <a:extLst>
              <a:ext uri="{FF2B5EF4-FFF2-40B4-BE49-F238E27FC236}">
                <a16:creationId xmlns:a16="http://schemas.microsoft.com/office/drawing/2014/main" id="{107BD5ED-EA6F-674B-8CF9-0C189059A688}"/>
              </a:ext>
            </a:extLst>
          </p:cNvPr>
          <p:cNvSpPr/>
          <p:nvPr/>
        </p:nvSpPr>
        <p:spPr>
          <a:xfrm>
            <a:off x="2761008" y="4301154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1" name="Dodecagon 60">
            <a:extLst>
              <a:ext uri="{FF2B5EF4-FFF2-40B4-BE49-F238E27FC236}">
                <a16:creationId xmlns:a16="http://schemas.microsoft.com/office/drawing/2014/main" id="{2AB21B07-81FC-F240-8552-7ECE0F781B17}"/>
              </a:ext>
            </a:extLst>
          </p:cNvPr>
          <p:cNvSpPr/>
          <p:nvPr/>
        </p:nvSpPr>
        <p:spPr>
          <a:xfrm>
            <a:off x="4481577" y="3249894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2" name="Dodecagon 61">
            <a:extLst>
              <a:ext uri="{FF2B5EF4-FFF2-40B4-BE49-F238E27FC236}">
                <a16:creationId xmlns:a16="http://schemas.microsoft.com/office/drawing/2014/main" id="{342660DA-B4D9-154B-9E49-A3908F50B63A}"/>
              </a:ext>
            </a:extLst>
          </p:cNvPr>
          <p:cNvSpPr/>
          <p:nvPr/>
        </p:nvSpPr>
        <p:spPr>
          <a:xfrm>
            <a:off x="6266883" y="3387699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4" name="Dodecagon 63">
            <a:extLst>
              <a:ext uri="{FF2B5EF4-FFF2-40B4-BE49-F238E27FC236}">
                <a16:creationId xmlns:a16="http://schemas.microsoft.com/office/drawing/2014/main" id="{DA030A00-27FB-0B42-9C56-2CAA78D46DF5}"/>
              </a:ext>
            </a:extLst>
          </p:cNvPr>
          <p:cNvSpPr/>
          <p:nvPr/>
        </p:nvSpPr>
        <p:spPr>
          <a:xfrm>
            <a:off x="4612811" y="5045810"/>
            <a:ext cx="262468" cy="245847"/>
          </a:xfrm>
          <a:prstGeom prst="dodec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Dodecagon 64">
            <a:extLst>
              <a:ext uri="{FF2B5EF4-FFF2-40B4-BE49-F238E27FC236}">
                <a16:creationId xmlns:a16="http://schemas.microsoft.com/office/drawing/2014/main" id="{465047AC-B9AF-9549-BC5F-BEE84129771C}"/>
              </a:ext>
            </a:extLst>
          </p:cNvPr>
          <p:cNvSpPr/>
          <p:nvPr/>
        </p:nvSpPr>
        <p:spPr>
          <a:xfrm>
            <a:off x="4612811" y="5571128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8FCDBB2-C0C5-6949-9330-43836FA18D08}"/>
              </a:ext>
            </a:extLst>
          </p:cNvPr>
          <p:cNvSpPr txBox="1"/>
          <p:nvPr/>
        </p:nvSpPr>
        <p:spPr>
          <a:xfrm>
            <a:off x="4927599" y="5003476"/>
            <a:ext cx="1373151" cy="29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Trebuchet MS"/>
                <a:cs typeface="Trebuchet MS"/>
              </a:rPr>
              <a:t>Always executed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AD181FE-BD87-D041-AE04-8C90C642CBC0}"/>
              </a:ext>
            </a:extLst>
          </p:cNvPr>
          <p:cNvSpPr txBox="1"/>
          <p:nvPr/>
        </p:nvSpPr>
        <p:spPr>
          <a:xfrm>
            <a:off x="4939734" y="5435591"/>
            <a:ext cx="1734888" cy="51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Trebuchet MS"/>
                <a:cs typeface="Trebuchet MS"/>
              </a:rPr>
              <a:t>Only if dependency is not in the repository</a:t>
            </a:r>
          </a:p>
        </p:txBody>
      </p:sp>
    </p:spTree>
    <p:extLst>
      <p:ext uri="{BB962C8B-B14F-4D97-AF65-F5344CB8AC3E}">
        <p14:creationId xmlns:p14="http://schemas.microsoft.com/office/powerpoint/2010/main" val="344689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D6FE38E0-667E-D14D-8203-5E826807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134" y="1029628"/>
            <a:ext cx="8695265" cy="5227238"/>
          </a:xfrm>
        </p:spPr>
        <p:txBody>
          <a:bodyPr>
            <a:noAutofit/>
          </a:bodyPr>
          <a:lstStyle/>
          <a:p>
            <a:r>
              <a:rPr lang="en-US" sz="2400" dirty="0"/>
              <a:t>Started in 2001</a:t>
            </a:r>
          </a:p>
          <a:p>
            <a:r>
              <a:rPr lang="en-US" sz="2400" dirty="0"/>
              <a:t>Based on the concept of a project object model (POM)</a:t>
            </a:r>
          </a:p>
          <a:p>
            <a:pPr lvl="1"/>
            <a:r>
              <a:rPr lang="en-US" sz="2400" dirty="0"/>
              <a:t>XML description of the project</a:t>
            </a:r>
          </a:p>
          <a:p>
            <a:r>
              <a:rPr lang="en-US" sz="2400" dirty="0"/>
              <a:t>Relies on a convention over configuration</a:t>
            </a:r>
          </a:p>
          <a:p>
            <a:r>
              <a:rPr lang="en-US" sz="2400" dirty="0"/>
              <a:t>Project management and comprehension tool</a:t>
            </a:r>
          </a:p>
          <a:p>
            <a:pPr lvl="1"/>
            <a:r>
              <a:rPr lang="en-US" sz="2400" dirty="0"/>
              <a:t>Build process</a:t>
            </a:r>
          </a:p>
          <a:p>
            <a:pPr lvl="1"/>
            <a:r>
              <a:rPr lang="en-US" sz="2400" dirty="0"/>
              <a:t>Manages dependency management</a:t>
            </a:r>
          </a:p>
          <a:p>
            <a:pPr lvl="1"/>
            <a:r>
              <a:rPr lang="en-US" sz="2400" dirty="0"/>
              <a:t>Release</a:t>
            </a:r>
          </a:p>
          <a:p>
            <a:pPr lvl="1"/>
            <a:r>
              <a:rPr lang="en-US" sz="2400" dirty="0"/>
              <a:t>Deployment</a:t>
            </a:r>
          </a:p>
          <a:p>
            <a:pPr lvl="1"/>
            <a:r>
              <a:rPr lang="en-US" sz="2400" dirty="0"/>
              <a:t>Documentation</a:t>
            </a:r>
          </a:p>
          <a:p>
            <a:pPr marL="4572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1076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Maven – Project Object Model (</a:t>
            </a:r>
            <a:r>
              <a:rPr lang="en-US" dirty="0" err="1"/>
              <a:t>pom.xml</a:t>
            </a:r>
            <a:r>
              <a:rPr lang="en-US" dirty="0"/>
              <a:t> file)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10CFD-1332-DD4F-937D-29EFB60A07AB}"/>
              </a:ext>
            </a:extLst>
          </p:cNvPr>
          <p:cNvSpPr txBox="1"/>
          <p:nvPr/>
        </p:nvSpPr>
        <p:spPr>
          <a:xfrm>
            <a:off x="2286000" y="1176867"/>
            <a:ext cx="7222067" cy="50481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&lt;?</a:t>
            </a:r>
            <a:r>
              <a:rPr lang="en-US" dirty="0">
                <a:solidFill>
                  <a:srgbClr val="BABABA"/>
                </a:solidFill>
              </a:rPr>
              <a:t>xml version=</a:t>
            </a:r>
            <a:r>
              <a:rPr lang="en-US" dirty="0">
                <a:solidFill>
                  <a:srgbClr val="6A8759"/>
                </a:solidFill>
              </a:rPr>
              <a:t>"1.0" </a:t>
            </a:r>
            <a:r>
              <a:rPr lang="en-US" dirty="0">
                <a:solidFill>
                  <a:srgbClr val="BABABA"/>
                </a:solidFill>
              </a:rPr>
              <a:t>encoding=</a:t>
            </a:r>
            <a:r>
              <a:rPr lang="en-US" dirty="0">
                <a:solidFill>
                  <a:srgbClr val="6A8759"/>
                </a:solidFill>
              </a:rPr>
              <a:t>"UTF-8"</a:t>
            </a:r>
            <a:r>
              <a:rPr lang="en-US" dirty="0">
                <a:solidFill>
                  <a:srgbClr val="E8BF6A"/>
                </a:solidFill>
              </a:rPr>
              <a:t>?&gt;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&lt;project&gt;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4.0.0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com.example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demo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0.0.1-SNAPSHOT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&lt;dependencies&gt;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org.springframework.boot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spring-boot-starter-web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&lt;/dependency&gt;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&lt;/dependencies&gt;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&lt;/project&gt;</a:t>
            </a:r>
            <a:br>
              <a:rPr lang="en-US" dirty="0">
                <a:solidFill>
                  <a:srgbClr val="E8BF6A"/>
                </a:solidFill>
              </a:rPr>
            </a:b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84633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convention over configuration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6C102A77-BDF1-3C47-B609-1D3EE8047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9596839"/>
              </p:ext>
            </p:extLst>
          </p:nvPr>
        </p:nvGraphicFramePr>
        <p:xfrm>
          <a:off x="487359" y="999475"/>
          <a:ext cx="5727174" cy="5154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2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Directory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2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project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Contains the pom.xml and all subdirectories.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08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/main/java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Contains the deliverable Java </a:t>
                      </a:r>
                      <a:r>
                        <a:rPr lang="en-US" sz="1600" dirty="0" err="1">
                          <a:effectLst/>
                        </a:rPr>
                        <a:t>sourcecode</a:t>
                      </a:r>
                      <a:r>
                        <a:rPr lang="en-US" sz="1600" dirty="0">
                          <a:effectLst/>
                        </a:rPr>
                        <a:t> for the project.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493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/main/resources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Contains the deliverable resources for the project, such as property files.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863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/test/java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Contains the testing Java </a:t>
                      </a:r>
                      <a:r>
                        <a:rPr lang="en-US" sz="1600" dirty="0" err="1">
                          <a:effectLst/>
                        </a:rPr>
                        <a:t>sourcecode</a:t>
                      </a:r>
                      <a:r>
                        <a:rPr lang="en-US" sz="1600" dirty="0">
                          <a:effectLst/>
                        </a:rPr>
                        <a:t> (JUnit or </a:t>
                      </a:r>
                      <a:r>
                        <a:rPr lang="en-US" sz="1600" dirty="0" err="1">
                          <a:effectLst/>
                        </a:rPr>
                        <a:t>TestNG</a:t>
                      </a:r>
                      <a:r>
                        <a:rPr lang="en-US" sz="1600" dirty="0">
                          <a:effectLst/>
                        </a:rPr>
                        <a:t> test cases, for example) for the project.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12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/test/resources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Contains resources necessary for testing.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3" descr="C:\Users\tmokhnenko\Desktop\Maven_CoC.svg.png">
            <a:extLst>
              <a:ext uri="{FF2B5EF4-FFF2-40B4-BE49-F238E27FC236}">
                <a16:creationId xmlns:a16="http://schemas.microsoft.com/office/drawing/2014/main" id="{379FD46D-030B-C345-983E-4E23CFB53FC3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>
            <a:fillRect/>
          </a:stretch>
        </p:blipFill>
        <p:spPr bwMode="auto">
          <a:xfrm>
            <a:off x="7027333" y="999476"/>
            <a:ext cx="4021667" cy="545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677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the build process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6C16B7-D1B3-1749-917D-66ECC6300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7" y="1114295"/>
            <a:ext cx="9025466" cy="4913972"/>
          </a:xfrm>
        </p:spPr>
        <p:txBody>
          <a:bodyPr>
            <a:noAutofit/>
          </a:bodyPr>
          <a:lstStyle/>
          <a:p>
            <a:r>
              <a:rPr lang="en-US" sz="2000" dirty="0"/>
              <a:t>Maven has 3 build lifecycles</a:t>
            </a:r>
          </a:p>
          <a:p>
            <a:pPr lvl="1"/>
            <a:r>
              <a:rPr lang="en-US" sz="2000" dirty="0"/>
              <a:t>clean</a:t>
            </a:r>
          </a:p>
          <a:p>
            <a:pPr lvl="1"/>
            <a:r>
              <a:rPr lang="en-US" sz="2000" dirty="0"/>
              <a:t>default </a:t>
            </a:r>
          </a:p>
          <a:p>
            <a:pPr lvl="1"/>
            <a:r>
              <a:rPr lang="en-US" sz="2000" dirty="0"/>
              <a:t>site</a:t>
            </a:r>
          </a:p>
          <a:p>
            <a:r>
              <a:rPr lang="en-US" sz="2000" dirty="0"/>
              <a:t>Each lifecycle consists of phases</a:t>
            </a:r>
          </a:p>
          <a:p>
            <a:r>
              <a:rPr lang="en-US" sz="2000" dirty="0"/>
              <a:t>For some of the phases you could have intermediate phases. Which execute around a main phase.</a:t>
            </a:r>
          </a:p>
          <a:p>
            <a:pPr lvl="1"/>
            <a:r>
              <a:rPr lang="en-US" sz="2000" dirty="0"/>
              <a:t>pre, process, post</a:t>
            </a:r>
          </a:p>
          <a:p>
            <a:r>
              <a:rPr lang="en-US" sz="2000" dirty="0"/>
              <a:t>You can invoke any of the phases except for the intermediates</a:t>
            </a:r>
          </a:p>
          <a:p>
            <a:r>
              <a:rPr lang="en-US" sz="2000" dirty="0"/>
              <a:t>Executing a phase executes all prior phases in the lifecycle</a:t>
            </a:r>
          </a:p>
          <a:p>
            <a:r>
              <a:rPr lang="en-US" sz="2000" dirty="0"/>
              <a:t>For each phase you have default plugin goals attached</a:t>
            </a:r>
          </a:p>
        </p:txBody>
      </p:sp>
    </p:spTree>
    <p:extLst>
      <p:ext uri="{BB962C8B-B14F-4D97-AF65-F5344CB8AC3E}">
        <p14:creationId xmlns:p14="http://schemas.microsoft.com/office/powerpoint/2010/main" val="1984971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clean lifecycle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3B77739-3A5B-9E48-B77A-51AD81C9B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027067"/>
              </p:ext>
            </p:extLst>
          </p:nvPr>
        </p:nvGraphicFramePr>
        <p:xfrm>
          <a:off x="2421466" y="3843866"/>
          <a:ext cx="6451600" cy="1634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533">
                  <a:extLst>
                    <a:ext uri="{9D8B030D-6E8A-4147-A177-3AD203B41FA5}">
                      <a16:colId xmlns:a16="http://schemas.microsoft.com/office/drawing/2014/main" val="3830409824"/>
                    </a:ext>
                  </a:extLst>
                </a:gridCol>
                <a:gridCol w="2732970">
                  <a:extLst>
                    <a:ext uri="{9D8B030D-6E8A-4147-A177-3AD203B41FA5}">
                      <a16:colId xmlns:a16="http://schemas.microsoft.com/office/drawing/2014/main" val="316173782"/>
                    </a:ext>
                  </a:extLst>
                </a:gridCol>
                <a:gridCol w="1568097">
                  <a:extLst>
                    <a:ext uri="{9D8B030D-6E8A-4147-A177-3AD203B41FA5}">
                      <a16:colId xmlns:a16="http://schemas.microsoft.com/office/drawing/2014/main" val="3607446304"/>
                    </a:ext>
                  </a:extLst>
                </a:gridCol>
              </a:tblGrid>
              <a:tr h="393686">
                <a:tc>
                  <a:txBody>
                    <a:bodyPr/>
                    <a:lstStyle/>
                    <a:p>
                      <a:r>
                        <a:rPr lang="en-US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Plugin 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196200"/>
                  </a:ext>
                </a:extLst>
              </a:tr>
              <a:tr h="39368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pre-clean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Intermediate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473011"/>
                  </a:ext>
                </a:extLst>
              </a:tr>
              <a:tr h="39368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clean:clean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670394"/>
                  </a:ext>
                </a:extLst>
              </a:tr>
              <a:tr h="453009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post-clean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Intermediate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627969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7" y="1264791"/>
            <a:ext cx="9931399" cy="2246972"/>
          </a:xfrm>
        </p:spPr>
        <p:txBody>
          <a:bodyPr>
            <a:noAutofit/>
          </a:bodyPr>
          <a:lstStyle/>
          <a:p>
            <a:r>
              <a:rPr lang="en-US" sz="2400" dirty="0"/>
              <a:t>Consists of only one phase: </a:t>
            </a:r>
            <a:r>
              <a:rPr lang="en-US" sz="2400" b="1" dirty="0"/>
              <a:t>clean</a:t>
            </a:r>
          </a:p>
          <a:p>
            <a:r>
              <a:rPr lang="en-US" sz="2400" dirty="0"/>
              <a:t>This phase has 2 intermediate phases</a:t>
            </a:r>
          </a:p>
          <a:p>
            <a:r>
              <a:rPr lang="en-US" sz="2400" dirty="0"/>
              <a:t>Executed via: </a:t>
            </a:r>
            <a:r>
              <a:rPr lang="en-US" sz="2400" b="1" dirty="0" err="1"/>
              <a:t>mvn</a:t>
            </a:r>
            <a:r>
              <a:rPr lang="en-US" sz="2400" b="1" dirty="0"/>
              <a:t> clean</a:t>
            </a:r>
          </a:p>
          <a:p>
            <a:pPr lvl="1"/>
            <a:r>
              <a:rPr lang="en-US" sz="2400" dirty="0"/>
              <a:t>This executes: </a:t>
            </a:r>
            <a:r>
              <a:rPr lang="en-US" sz="2400" b="1" dirty="0"/>
              <a:t>pre-clean</a:t>
            </a:r>
            <a:r>
              <a:rPr lang="en-US" sz="2400" dirty="0"/>
              <a:t>, </a:t>
            </a:r>
            <a:r>
              <a:rPr lang="en-US" sz="2400" b="1" dirty="0"/>
              <a:t>clean</a:t>
            </a:r>
            <a:r>
              <a:rPr lang="en-US" sz="2400" dirty="0"/>
              <a:t> and then </a:t>
            </a:r>
            <a:r>
              <a:rPr lang="en-US" sz="2400" b="1" dirty="0"/>
              <a:t>post-clean</a:t>
            </a:r>
          </a:p>
        </p:txBody>
      </p:sp>
    </p:spTree>
    <p:extLst>
      <p:ext uri="{BB962C8B-B14F-4D97-AF65-F5344CB8AC3E}">
        <p14:creationId xmlns:p14="http://schemas.microsoft.com/office/powerpoint/2010/main" val="3454189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default lifecycle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4648200" cy="3671276"/>
          </a:xfrm>
        </p:spPr>
        <p:txBody>
          <a:bodyPr>
            <a:noAutofit/>
          </a:bodyPr>
          <a:lstStyle/>
          <a:p>
            <a:r>
              <a:rPr lang="en-US" sz="2400" dirty="0"/>
              <a:t>The plugins that are bound to phases depend on the packaging type of the project</a:t>
            </a:r>
            <a:endParaRPr lang="en-US" sz="2400" b="1" dirty="0"/>
          </a:p>
          <a:p>
            <a:r>
              <a:rPr lang="en-US" sz="2400" dirty="0"/>
              <a:t>Executing: </a:t>
            </a:r>
            <a:r>
              <a:rPr lang="en-US" sz="2400" b="1" dirty="0" err="1"/>
              <a:t>mvn</a:t>
            </a:r>
            <a:r>
              <a:rPr lang="en-US" sz="2400" b="1" dirty="0"/>
              <a:t> package</a:t>
            </a:r>
          </a:p>
          <a:p>
            <a:pPr lvl="1"/>
            <a:r>
              <a:rPr lang="en-US" sz="2400" dirty="0"/>
              <a:t>will execute each phase before package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6D4E78-D396-EA40-86A2-E24722FC2B9E}"/>
              </a:ext>
            </a:extLst>
          </p:cNvPr>
          <p:cNvSpPr/>
          <p:nvPr/>
        </p:nvSpPr>
        <p:spPr>
          <a:xfrm>
            <a:off x="465667" y="6052235"/>
            <a:ext cx="9025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maven.apache.org</a:t>
            </a:r>
            <a:r>
              <a:rPr lang="en-US" dirty="0">
                <a:hlinkClick r:id="rId3"/>
              </a:rPr>
              <a:t>/guides/introduction/introduction-to-the-</a:t>
            </a:r>
            <a:r>
              <a:rPr lang="en-US" dirty="0" err="1">
                <a:hlinkClick r:id="rId3"/>
              </a:rPr>
              <a:t>lifecycle.html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94CD364-1B8A-7A42-8C7F-BE3B194B1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09508"/>
              </p:ext>
            </p:extLst>
          </p:nvPr>
        </p:nvGraphicFramePr>
        <p:xfrm>
          <a:off x="5344616" y="1160705"/>
          <a:ext cx="6345702" cy="4377312"/>
        </p:xfrm>
        <a:graphic>
          <a:graphicData uri="http://schemas.openxmlformats.org/drawingml/2006/table">
            <a:tbl>
              <a:tblPr/>
              <a:tblGrid>
                <a:gridCol w="3172851">
                  <a:extLst>
                    <a:ext uri="{9D8B030D-6E8A-4147-A177-3AD203B41FA5}">
                      <a16:colId xmlns:a16="http://schemas.microsoft.com/office/drawing/2014/main" val="2149478580"/>
                    </a:ext>
                  </a:extLst>
                </a:gridCol>
                <a:gridCol w="3172851">
                  <a:extLst>
                    <a:ext uri="{9D8B030D-6E8A-4147-A177-3AD203B41FA5}">
                      <a16:colId xmlns:a16="http://schemas.microsoft.com/office/drawing/2014/main" val="3761138430"/>
                    </a:ext>
                  </a:extLst>
                </a:gridCol>
              </a:tblGrid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effectLst/>
                        </a:rPr>
                        <a:t>Phase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effectLst/>
                        </a:rPr>
                        <a:t>plugin:goal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70445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process-resources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resources:resources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8591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compile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compiler:compile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63478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process-test-resources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resources:testResources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36582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test-compile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compiler:testCompile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14599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test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surefire:test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287700"/>
                  </a:ext>
                </a:extLst>
              </a:tr>
              <a:tr h="96696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package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ejb:ejb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 ejb3:ejb3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 jar:jar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 par:par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 rar:rar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war:war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9718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install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install:install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00843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deploy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deploy:deploy</a:t>
                      </a:r>
                      <a:endParaRPr lang="en-US" sz="1800" dirty="0">
                        <a:effectLst/>
                      </a:endParaRP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77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938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Plugins - extending the lifecycle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5047892" cy="4167288"/>
          </a:xfrm>
        </p:spPr>
        <p:txBody>
          <a:bodyPr>
            <a:noAutofit/>
          </a:bodyPr>
          <a:lstStyle/>
          <a:p>
            <a:r>
              <a:rPr lang="en-US" sz="2400" dirty="0"/>
              <a:t>You can attach plugin goals to phases in the lifecycle</a:t>
            </a:r>
            <a:endParaRPr lang="en-US" sz="2400" b="1" dirty="0"/>
          </a:p>
          <a:p>
            <a:r>
              <a:rPr lang="en-US" sz="2400" dirty="0"/>
              <a:t>Default plugin bindings are executed before yours</a:t>
            </a:r>
          </a:p>
          <a:p>
            <a:r>
              <a:rPr lang="en-US" sz="2400" dirty="0"/>
              <a:t>The example prints the time after the project has been packaged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6D4E78-D396-EA40-86A2-E24722FC2B9E}"/>
              </a:ext>
            </a:extLst>
          </p:cNvPr>
          <p:cNvSpPr/>
          <p:nvPr/>
        </p:nvSpPr>
        <p:spPr>
          <a:xfrm>
            <a:off x="403340" y="5671990"/>
            <a:ext cx="11385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https://maven.apache.org/guides/</a:t>
            </a:r>
            <a:r>
              <a:rPr lang="en-US" dirty="0">
                <a:hlinkClick r:id="rId4"/>
              </a:rPr>
              <a:t>https://maven.apache.org/ref/3.6.0/maven-core/default-bindings.html</a:t>
            </a:r>
            <a:r>
              <a:rPr lang="en-US" dirty="0">
                <a:hlinkClick r:id="rId3"/>
              </a:rPr>
              <a:t>/introduction-to-the-lifecycle.html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5640310" y="1131684"/>
            <a:ext cx="5649362" cy="44452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&lt;plugin&gt;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com.mycompany.example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display-maven-plugin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1.0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&lt;executions&gt;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&lt;execution&gt;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&lt;phase&gt;</a:t>
            </a:r>
            <a:r>
              <a:rPr lang="en-US" dirty="0"/>
              <a:t>package</a:t>
            </a:r>
            <a:r>
              <a:rPr lang="en-US" dirty="0">
                <a:solidFill>
                  <a:srgbClr val="E8BF6A"/>
                </a:solidFill>
              </a:rPr>
              <a:t>&lt;/phase&gt;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&lt;goals&gt;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   &lt;goal&gt;</a:t>
            </a:r>
            <a:r>
              <a:rPr lang="en-US" dirty="0"/>
              <a:t>time</a:t>
            </a:r>
            <a:r>
              <a:rPr lang="en-US" dirty="0">
                <a:solidFill>
                  <a:srgbClr val="E8BF6A"/>
                </a:solidFill>
              </a:rPr>
              <a:t>&lt;/goal&gt;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&lt;/goals&gt;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&lt;/execution&gt;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&lt;/executions&gt;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&lt;/plugin&gt;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7055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340" y="1066405"/>
            <a:ext cx="6605089" cy="4454124"/>
          </a:xfrm>
        </p:spPr>
        <p:txBody>
          <a:bodyPr>
            <a:noAutofit/>
          </a:bodyPr>
          <a:lstStyle/>
          <a:p>
            <a:r>
              <a:rPr lang="en-US" sz="2000" dirty="0"/>
              <a:t>They have scopes</a:t>
            </a:r>
          </a:p>
          <a:p>
            <a:pPr lvl="1"/>
            <a:r>
              <a:rPr lang="en-US" sz="2000" dirty="0"/>
              <a:t>compile</a:t>
            </a:r>
          </a:p>
          <a:p>
            <a:pPr lvl="1"/>
            <a:r>
              <a:rPr lang="en-US" sz="2000" dirty="0"/>
              <a:t>provided</a:t>
            </a:r>
          </a:p>
          <a:p>
            <a:pPr lvl="1"/>
            <a:r>
              <a:rPr lang="en-US" sz="2000" dirty="0"/>
              <a:t>runtime </a:t>
            </a:r>
          </a:p>
          <a:p>
            <a:pPr lvl="1"/>
            <a:r>
              <a:rPr lang="en-US" sz="2000" dirty="0"/>
              <a:t>test</a:t>
            </a:r>
          </a:p>
          <a:p>
            <a:pPr lvl="1"/>
            <a:r>
              <a:rPr lang="en-US" sz="2000" dirty="0"/>
              <a:t>system</a:t>
            </a:r>
          </a:p>
          <a:p>
            <a:pPr lvl="1"/>
            <a:r>
              <a:rPr lang="en-US" sz="2000" dirty="0"/>
              <a:t>import</a:t>
            </a:r>
          </a:p>
          <a:p>
            <a:r>
              <a:rPr lang="en-US" sz="2000" dirty="0"/>
              <a:t>Their dependencies are called transitive</a:t>
            </a:r>
          </a:p>
          <a:p>
            <a:r>
              <a:rPr lang="en-US" sz="2000" dirty="0"/>
              <a:t>Dependencies with transitive dependencies form a dependency tree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7632073" y="1264791"/>
            <a:ext cx="4399983" cy="27213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&lt;dependencies&gt;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commons-</a:t>
            </a:r>
            <a:r>
              <a:rPr lang="en-US" dirty="0" err="1"/>
              <a:t>io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commons-</a:t>
            </a:r>
            <a:r>
              <a:rPr lang="en-US" dirty="0" err="1"/>
              <a:t>io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&lt;version&gt;</a:t>
            </a:r>
            <a:r>
              <a:rPr lang="en-US" dirty="0"/>
              <a:t>2.6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&lt;scope&gt;</a:t>
            </a:r>
            <a:r>
              <a:rPr lang="en-US" dirty="0"/>
              <a:t>compile</a:t>
            </a:r>
            <a:r>
              <a:rPr lang="en-US" dirty="0">
                <a:solidFill>
                  <a:srgbClr val="E8BF6A"/>
                </a:solidFill>
              </a:rPr>
              <a:t>&lt;/scope&gt;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&lt;/dependency&gt;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&lt;/dependencies&gt;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88790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compile scope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339" y="1067632"/>
            <a:ext cx="6332439" cy="4604358"/>
          </a:xfrm>
        </p:spPr>
        <p:txBody>
          <a:bodyPr>
            <a:noAutofit/>
          </a:bodyPr>
          <a:lstStyle/>
          <a:p>
            <a:r>
              <a:rPr lang="en-US" sz="2400" dirty="0"/>
              <a:t>The default one</a:t>
            </a:r>
          </a:p>
          <a:p>
            <a:pPr lvl="1"/>
            <a:r>
              <a:rPr lang="en-US" sz="2400" dirty="0"/>
              <a:t>Scope declaration can be omitted </a:t>
            </a:r>
          </a:p>
          <a:p>
            <a:r>
              <a:rPr lang="en-US" sz="2400" dirty="0"/>
              <a:t>All transitive dependencies are downloaded</a:t>
            </a:r>
          </a:p>
          <a:p>
            <a:r>
              <a:rPr lang="en-US" sz="2400" dirty="0"/>
              <a:t>The dependency is included in each </a:t>
            </a:r>
            <a:r>
              <a:rPr lang="en-US" sz="2400" dirty="0" err="1"/>
              <a:t>classpath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compile</a:t>
            </a:r>
          </a:p>
          <a:p>
            <a:pPr lvl="1"/>
            <a:r>
              <a:rPr lang="en-US" sz="2400" dirty="0"/>
              <a:t>test</a:t>
            </a:r>
          </a:p>
          <a:p>
            <a:pPr lvl="1"/>
            <a:r>
              <a:rPr lang="en-US" sz="2400" dirty="0"/>
              <a:t>runtime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7122060" y="1645621"/>
            <a:ext cx="5069940" cy="17241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commons-</a:t>
            </a:r>
            <a:r>
              <a:rPr lang="en-US" dirty="0" err="1"/>
              <a:t>io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commons-</a:t>
            </a:r>
            <a:r>
              <a:rPr lang="en-US" dirty="0" err="1"/>
              <a:t>io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2.6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&lt;/dependency&gt;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20805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Old Software Developer</a:t>
            </a:r>
          </a:p>
          <a:p>
            <a:r>
              <a:rPr lang="en-US" sz="2400" dirty="0"/>
              <a:t>Total pain of 11 years</a:t>
            </a:r>
          </a:p>
          <a:p>
            <a:r>
              <a:rPr lang="en-US" sz="2000" dirty="0">
                <a:hlinkClick r:id="rId3"/>
              </a:rPr>
              <a:t>Ivaylo_kolev@epam.com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am I? </a:t>
            </a:r>
          </a:p>
        </p:txBody>
      </p:sp>
    </p:spTree>
    <p:extLst>
      <p:ext uri="{BB962C8B-B14F-4D97-AF65-F5344CB8AC3E}">
        <p14:creationId xmlns:p14="http://schemas.microsoft.com/office/powerpoint/2010/main" val="397967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provided scope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6405912" cy="4909672"/>
          </a:xfrm>
        </p:spPr>
        <p:txBody>
          <a:bodyPr>
            <a:noAutofit/>
          </a:bodyPr>
          <a:lstStyle/>
          <a:p>
            <a:r>
              <a:rPr lang="en-US" sz="2400" dirty="0"/>
              <a:t>No transitive dependencies are downloaded</a:t>
            </a:r>
          </a:p>
          <a:p>
            <a:r>
              <a:rPr lang="en-US" sz="2400" dirty="0"/>
              <a:t>The dependency is included in </a:t>
            </a:r>
            <a:r>
              <a:rPr lang="en-US" sz="2400" dirty="0" err="1"/>
              <a:t>classpaths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compile</a:t>
            </a:r>
          </a:p>
          <a:p>
            <a:pPr lvl="1"/>
            <a:r>
              <a:rPr lang="en-US" sz="2400" dirty="0"/>
              <a:t>test</a:t>
            </a:r>
          </a:p>
          <a:p>
            <a:r>
              <a:rPr lang="en-US" sz="2400" dirty="0"/>
              <a:t>In runtime someone else needs to provide it</a:t>
            </a:r>
          </a:p>
          <a:p>
            <a:pPr lvl="1"/>
            <a:r>
              <a:rPr lang="en-US" sz="2400" dirty="0"/>
              <a:t>In the example it is a servlet container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7297094" y="1584357"/>
            <a:ext cx="4753068" cy="23889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javax.servlet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javax.servlet-api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4.0.1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&lt;scope&gt;</a:t>
            </a:r>
            <a:r>
              <a:rPr lang="en-US" dirty="0"/>
              <a:t>provided</a:t>
            </a:r>
            <a:r>
              <a:rPr lang="en-US" dirty="0">
                <a:solidFill>
                  <a:srgbClr val="E8BF6A"/>
                </a:solidFill>
              </a:rPr>
              <a:t>&lt;/scope&gt;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&lt;/dependency&gt;</a:t>
            </a:r>
            <a:br>
              <a:rPr lang="en-US" dirty="0">
                <a:solidFill>
                  <a:srgbClr val="E8BF6A"/>
                </a:solidFill>
              </a:rPr>
            </a:b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16032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runtime scope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6405912" cy="4909672"/>
          </a:xfrm>
        </p:spPr>
        <p:txBody>
          <a:bodyPr>
            <a:noAutofit/>
          </a:bodyPr>
          <a:lstStyle/>
          <a:p>
            <a:r>
              <a:rPr lang="en-US" sz="2400" dirty="0"/>
              <a:t>Transitive dependencies are downloaded</a:t>
            </a:r>
          </a:p>
          <a:p>
            <a:r>
              <a:rPr lang="en-US" sz="2400" dirty="0"/>
              <a:t>The dependency is included in </a:t>
            </a:r>
            <a:r>
              <a:rPr lang="en-US" sz="2400" dirty="0" err="1"/>
              <a:t>classpaths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test</a:t>
            </a:r>
          </a:p>
          <a:p>
            <a:pPr lvl="1"/>
            <a:r>
              <a:rPr lang="en-US" sz="2400" dirty="0"/>
              <a:t>runtime</a:t>
            </a:r>
          </a:p>
          <a:p>
            <a:r>
              <a:rPr lang="en-US" sz="2400" dirty="0"/>
              <a:t>In the example it is not needed in compile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6781046" y="1584357"/>
            <a:ext cx="5269116" cy="23889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mysql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mysql</a:t>
            </a:r>
            <a:r>
              <a:rPr lang="en-US" dirty="0"/>
              <a:t>-connector-java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6.0.6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&lt;scope&gt;</a:t>
            </a:r>
            <a:r>
              <a:rPr lang="en-US" dirty="0"/>
              <a:t>runtime</a:t>
            </a:r>
            <a:r>
              <a:rPr lang="en-US" dirty="0">
                <a:solidFill>
                  <a:srgbClr val="E8BF6A"/>
                </a:solidFill>
              </a:rPr>
              <a:t>&lt;/scope&gt;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&lt;/dependency&gt;</a:t>
            </a:r>
            <a:br>
              <a:rPr lang="en-US" dirty="0">
                <a:solidFill>
                  <a:srgbClr val="E8BF6A"/>
                </a:solidFill>
              </a:rPr>
            </a:b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89104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test scope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6143362" cy="4909672"/>
          </a:xfrm>
        </p:spPr>
        <p:txBody>
          <a:bodyPr>
            <a:noAutofit/>
          </a:bodyPr>
          <a:lstStyle/>
          <a:p>
            <a:r>
              <a:rPr lang="en-US" sz="2400" dirty="0"/>
              <a:t>Transitive dependencies are downloaded</a:t>
            </a:r>
          </a:p>
          <a:p>
            <a:r>
              <a:rPr lang="en-US" sz="2400" dirty="0"/>
              <a:t>The dependency is included in </a:t>
            </a:r>
            <a:r>
              <a:rPr lang="en-US" sz="2400" dirty="0" err="1"/>
              <a:t>classpaths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6781046" y="1584357"/>
            <a:ext cx="5269116" cy="23889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junit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junit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4.12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&lt;scope&gt;</a:t>
            </a:r>
            <a:r>
              <a:rPr lang="en-US" dirty="0"/>
              <a:t>test</a:t>
            </a:r>
            <a:r>
              <a:rPr lang="en-US" dirty="0">
                <a:solidFill>
                  <a:srgbClr val="E8BF6A"/>
                </a:solidFill>
              </a:rPr>
              <a:t>&lt;/scope&gt;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&lt;/dependency&gt;</a:t>
            </a:r>
            <a:br>
              <a:rPr lang="en-US" dirty="0">
                <a:solidFill>
                  <a:srgbClr val="E8BF6A"/>
                </a:solidFill>
              </a:rPr>
            </a:b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01601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dependency tree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11493960" cy="1061950"/>
          </a:xfrm>
        </p:spPr>
        <p:txBody>
          <a:bodyPr>
            <a:noAutofit/>
          </a:bodyPr>
          <a:lstStyle/>
          <a:p>
            <a:r>
              <a:rPr lang="en-US" sz="2400" dirty="0"/>
              <a:t>Dependencies and transitive dependencies for the dependency tree</a:t>
            </a:r>
          </a:p>
          <a:p>
            <a:r>
              <a:rPr lang="en-US" sz="2400" dirty="0"/>
              <a:t>You can see it in maven via: </a:t>
            </a:r>
            <a:r>
              <a:rPr lang="en-US" sz="2400" b="1" dirty="0" err="1"/>
              <a:t>mvn</a:t>
            </a:r>
            <a:r>
              <a:rPr lang="en-US" sz="2400" b="1" dirty="0"/>
              <a:t> </a:t>
            </a:r>
            <a:r>
              <a:rPr lang="en-US" sz="2400" b="1" dirty="0" err="1"/>
              <a:t>dependency:tree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99928-588B-BE42-A223-1AC7EC8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57" y="2925904"/>
            <a:ext cx="8789814" cy="248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4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version conflict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4" y="932687"/>
            <a:ext cx="11493960" cy="5477165"/>
          </a:xfrm>
        </p:spPr>
        <p:txBody>
          <a:bodyPr>
            <a:noAutofit/>
          </a:bodyPr>
          <a:lstStyle/>
          <a:p>
            <a:r>
              <a:rPr lang="en-US" sz="2400" dirty="0"/>
              <a:t>The same library is present in the transitive dependencies but with different versions</a:t>
            </a:r>
          </a:p>
          <a:p>
            <a:r>
              <a:rPr lang="en-US" sz="2400" dirty="0"/>
              <a:t>Maven chooses by default:</a:t>
            </a:r>
          </a:p>
          <a:p>
            <a:pPr lvl="1"/>
            <a:r>
              <a:rPr lang="en-US" sz="2400" dirty="0"/>
              <a:t>The version closer to the root of the dependency tree</a:t>
            </a:r>
          </a:p>
          <a:p>
            <a:pPr lvl="1"/>
            <a:r>
              <a:rPr lang="en-US" sz="2400" dirty="0"/>
              <a:t>If they are on the same level the first by order of declaration</a:t>
            </a:r>
          </a:p>
          <a:p>
            <a:r>
              <a:rPr lang="en-US" sz="2400" dirty="0"/>
              <a:t>This causes problems (because in Java classes are dynamically loaded when used) </a:t>
            </a:r>
          </a:p>
          <a:p>
            <a:r>
              <a:rPr lang="en-US" sz="2400" dirty="0"/>
              <a:t>So the way to catch dependency conflicts are the following:</a:t>
            </a:r>
          </a:p>
          <a:p>
            <a:pPr lvl="1"/>
            <a:r>
              <a:rPr lang="en-US" sz="2400" dirty="0"/>
              <a:t>During compilation – if you are lucky</a:t>
            </a:r>
          </a:p>
          <a:p>
            <a:pPr lvl="1"/>
            <a:r>
              <a:rPr lang="en-US" sz="2400" dirty="0"/>
              <a:t>During testing – executing more code causes more classes to be loaded</a:t>
            </a:r>
          </a:p>
          <a:p>
            <a:pPr lvl="1"/>
            <a:r>
              <a:rPr lang="en-US" sz="2400" dirty="0"/>
              <a:t>During runtime – the worst case. The application crashes.</a:t>
            </a:r>
          </a:p>
        </p:txBody>
      </p:sp>
    </p:spTree>
    <p:extLst>
      <p:ext uri="{BB962C8B-B14F-4D97-AF65-F5344CB8AC3E}">
        <p14:creationId xmlns:p14="http://schemas.microsoft.com/office/powerpoint/2010/main" val="1539848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version conflict resolution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4" y="932687"/>
            <a:ext cx="11493960" cy="5477165"/>
          </a:xfrm>
        </p:spPr>
        <p:txBody>
          <a:bodyPr>
            <a:noAutofit/>
          </a:bodyPr>
          <a:lstStyle/>
          <a:p>
            <a:r>
              <a:rPr lang="en-US" sz="2400" dirty="0"/>
              <a:t>When you are aware of such conflicts in the tree you have 2 options:</a:t>
            </a:r>
          </a:p>
          <a:p>
            <a:pPr lvl="1"/>
            <a:r>
              <a:rPr lang="en-US" sz="2400" dirty="0"/>
              <a:t>Declare the dependency with the right version at the root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lvl="1"/>
            <a:r>
              <a:rPr lang="en-US" sz="2400" dirty="0"/>
              <a:t>Exclude it from the parent dependency</a:t>
            </a:r>
          </a:p>
          <a:p>
            <a:pPr lvl="1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0ACAE-96B2-254D-BBD2-C38E6AF191D1}"/>
              </a:ext>
            </a:extLst>
          </p:cNvPr>
          <p:cNvSpPr txBox="1"/>
          <p:nvPr/>
        </p:nvSpPr>
        <p:spPr>
          <a:xfrm>
            <a:off x="2996697" y="2051145"/>
            <a:ext cx="3630439" cy="13615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8BF6A"/>
                </a:solidFill>
              </a:rPr>
              <a:t>&lt;dependency&gt;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 err="1"/>
              <a:t>com.google.guava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/>
              <a:t>guava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&lt;version&gt;</a:t>
            </a:r>
            <a:r>
              <a:rPr lang="en-US" sz="1400" dirty="0"/>
              <a:t>15.0</a:t>
            </a:r>
            <a:r>
              <a:rPr lang="en-US" sz="1400" dirty="0">
                <a:solidFill>
                  <a:srgbClr val="E8BF6A"/>
                </a:solidFill>
              </a:rPr>
              <a:t>&lt;/version&gt;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&lt;/dependency&gt;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D5A8B-ED88-BC41-B5BB-F14CA9A286F5}"/>
              </a:ext>
            </a:extLst>
          </p:cNvPr>
          <p:cNvSpPr txBox="1"/>
          <p:nvPr/>
        </p:nvSpPr>
        <p:spPr>
          <a:xfrm>
            <a:off x="6862528" y="3412736"/>
            <a:ext cx="4065005" cy="29127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8BF6A"/>
                </a:solidFill>
              </a:rPr>
              <a:t>&lt;dependency&gt;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/>
              <a:t>${</a:t>
            </a:r>
            <a:r>
              <a:rPr lang="en-US" sz="1400" dirty="0" err="1"/>
              <a:t>project.groupId</a:t>
            </a:r>
            <a:r>
              <a:rPr lang="en-US" sz="1400" dirty="0"/>
              <a:t>}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/>
              <a:t>projects-service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&lt;version&gt;</a:t>
            </a:r>
            <a:r>
              <a:rPr lang="en-US" sz="1400" dirty="0"/>
              <a:t>${</a:t>
            </a:r>
            <a:r>
              <a:rPr lang="en-US" sz="1400" dirty="0" err="1"/>
              <a:t>project.version</a:t>
            </a:r>
            <a:r>
              <a:rPr lang="en-US" sz="1400" dirty="0"/>
              <a:t>}</a:t>
            </a:r>
            <a:r>
              <a:rPr lang="en-US" sz="1400" dirty="0">
                <a:solidFill>
                  <a:srgbClr val="E8BF6A"/>
                </a:solidFill>
              </a:rPr>
              <a:t>&lt;/version&gt;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&lt;exclusions&gt;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&lt;exclusion&gt;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    &lt;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 err="1"/>
              <a:t>com.google.guava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    &lt;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/>
              <a:t>guava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&lt;/exclusion&gt;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&lt;/exclusions&gt;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&lt;/dependency&gt;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42584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61085" y="6434667"/>
            <a:ext cx="1830916" cy="423333"/>
          </a:xfrm>
          <a:prstGeom prst="rect">
            <a:avLst/>
          </a:prstGeom>
        </p:spPr>
        <p:txBody>
          <a:bodyPr/>
          <a:lstStyle/>
          <a:p>
            <a:pPr defTabSz="914377"/>
            <a:fld id="{3A707DD9-E92B-45E8-BE0A-E6B2EDF345EB}" type="slidenum">
              <a:rPr lang="en-US">
                <a:solidFill>
                  <a:srgbClr val="222222"/>
                </a:solidFill>
                <a:latin typeface="Calibri"/>
              </a:rPr>
              <a:pPr defTabSz="914377"/>
              <a:t>26</a:t>
            </a:fld>
            <a:endParaRPr lang="en-US" dirty="0">
              <a:solidFill>
                <a:srgbClr val="22222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1198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881781" y="1435607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68252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Building a project by without a build tool</a:t>
              </a: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 dirty="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1881781" y="2533377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Maven Build</a:t>
              </a: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3</a:t>
                </a: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1881781" y="3165479"/>
            <a:ext cx="7780439" cy="408253"/>
            <a:chOff x="357780" y="2699810"/>
            <a:chExt cx="7780439" cy="408253"/>
          </a:xfrm>
        </p:grpSpPr>
        <p:sp>
          <p:nvSpPr>
            <p:cNvPr id="55" name="TextBox 54"/>
            <p:cNvSpPr txBox="1"/>
            <p:nvPr/>
          </p:nvSpPr>
          <p:spPr>
            <a:xfrm>
              <a:off x="823019" y="2723989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Gradle Build</a:t>
              </a: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357780" y="2699810"/>
              <a:ext cx="411480" cy="408253"/>
              <a:chOff x="448467" y="2760563"/>
              <a:chExt cx="464582" cy="46458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448467" y="2760563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 dirty="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99647" y="2802034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4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5AF7E19-B91B-EB43-8013-E127CDBAFF08}"/>
              </a:ext>
            </a:extLst>
          </p:cNvPr>
          <p:cNvGrpSpPr/>
          <p:nvPr/>
        </p:nvGrpSpPr>
        <p:grpSpPr>
          <a:xfrm>
            <a:off x="1881779" y="1960543"/>
            <a:ext cx="7780439" cy="408253"/>
            <a:chOff x="357780" y="1435606"/>
            <a:chExt cx="7780439" cy="40825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058298-64FB-8443-9908-7099F1427564}"/>
                </a:ext>
              </a:extLst>
            </p:cNvPr>
            <p:cNvSpPr txBox="1"/>
            <p:nvPr/>
          </p:nvSpPr>
          <p:spPr>
            <a:xfrm>
              <a:off x="823019" y="1468252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Dependency management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37E90F9-7545-D342-A587-D696C38EF0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F27DAC8-8026-FC46-85C2-4404EEAAE46C}"/>
                  </a:ext>
                </a:extLst>
              </p:cNvPr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 dirty="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814EFEF-AC38-C64F-A184-8BEA6AE8C5AF}"/>
                  </a:ext>
                </a:extLst>
              </p:cNvPr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0459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prstClr val="white"/>
              </a:buClr>
              <a:buSzPct val="140000"/>
            </a:pPr>
            <a:r>
              <a:rPr lang="en-US" sz="2800" dirty="0">
                <a:solidFill>
                  <a:srgbClr val="444444"/>
                </a:solidFill>
                <a:latin typeface="Trebuchet MS"/>
                <a:cs typeface="Trebuchet MS"/>
              </a:rPr>
              <a:t>Building a project by without a build tool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0B5B-3817-DD4E-8DD1-F535FA38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481667"/>
            <a:ext cx="10020254" cy="4530195"/>
          </a:xfrm>
        </p:spPr>
        <p:txBody>
          <a:bodyPr>
            <a:normAutofit/>
          </a:bodyPr>
          <a:lstStyle/>
          <a:p>
            <a:r>
              <a:rPr lang="en-US" sz="2400" dirty="0"/>
              <a:t>Download all jars that you need</a:t>
            </a:r>
          </a:p>
          <a:p>
            <a:r>
              <a:rPr lang="en-US" sz="2400" dirty="0"/>
              <a:t>Compile your source code – with a compilation </a:t>
            </a:r>
            <a:r>
              <a:rPr lang="en-US" sz="2400" dirty="0" err="1"/>
              <a:t>classpath</a:t>
            </a:r>
            <a:endParaRPr lang="en-US" sz="2400" dirty="0"/>
          </a:p>
          <a:p>
            <a:r>
              <a:rPr lang="en-US" sz="2400" dirty="0"/>
              <a:t>Execute your tests – with a test </a:t>
            </a:r>
            <a:r>
              <a:rPr lang="en-US" sz="2400" dirty="0" err="1"/>
              <a:t>classpath</a:t>
            </a:r>
            <a:endParaRPr lang="en-US" sz="2400" dirty="0"/>
          </a:p>
          <a:p>
            <a:r>
              <a:rPr lang="en-US" sz="2400" dirty="0"/>
              <a:t>Package your project - with a runtime </a:t>
            </a:r>
            <a:r>
              <a:rPr lang="en-US" sz="2400" dirty="0" err="1"/>
              <a:t>classpath</a:t>
            </a:r>
            <a:endParaRPr lang="en-US" sz="2400" dirty="0"/>
          </a:p>
          <a:p>
            <a:r>
              <a:rPr lang="en-US" sz="2400" dirty="0"/>
              <a:t>Release your project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477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61085" y="6434667"/>
            <a:ext cx="1830916" cy="423333"/>
          </a:xfrm>
          <a:prstGeom prst="rect">
            <a:avLst/>
          </a:prstGeom>
        </p:spPr>
        <p:txBody>
          <a:bodyPr/>
          <a:lstStyle/>
          <a:p>
            <a:pPr defTabSz="914377"/>
            <a:fld id="{3A707DD9-E92B-45E8-BE0A-E6B2EDF345EB}" type="slidenum">
              <a:rPr lang="en-US">
                <a:solidFill>
                  <a:srgbClr val="222222"/>
                </a:solidFill>
                <a:latin typeface="Calibri"/>
              </a:rPr>
              <a:pPr defTabSz="914377"/>
              <a:t>5</a:t>
            </a:fld>
            <a:endParaRPr lang="en-US" dirty="0">
              <a:solidFill>
                <a:srgbClr val="22222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358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a dependency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29D9518-7C96-2541-9877-A186C1F61ED3}"/>
              </a:ext>
            </a:extLst>
          </p:cNvPr>
          <p:cNvSpPr/>
          <p:nvPr/>
        </p:nvSpPr>
        <p:spPr>
          <a:xfrm>
            <a:off x="8128000" y="1989670"/>
            <a:ext cx="3471334" cy="27686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1B4F3F-F495-7544-932F-D1EF7276E0B9}"/>
              </a:ext>
            </a:extLst>
          </p:cNvPr>
          <p:cNvSpPr/>
          <p:nvPr/>
        </p:nvSpPr>
        <p:spPr>
          <a:xfrm>
            <a:off x="8492066" y="2263484"/>
            <a:ext cx="2743201" cy="1447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lombok-1.18.6.jar</a:t>
            </a: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ABBF6C8A-15C3-124F-A0C0-8D2F418C07FB}"/>
              </a:ext>
            </a:extLst>
          </p:cNvPr>
          <p:cNvSpPr/>
          <p:nvPr/>
        </p:nvSpPr>
        <p:spPr>
          <a:xfrm>
            <a:off x="9550399" y="3815764"/>
            <a:ext cx="1684868" cy="592667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file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C84FB3-5D10-4E44-9E48-BA5066538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439333"/>
            <a:ext cx="7818435" cy="425873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Dependencies are uniquely identified by a GAV</a:t>
            </a:r>
          </a:p>
          <a:p>
            <a:pPr lvl="1"/>
            <a:r>
              <a:rPr lang="en-US" sz="1800" dirty="0"/>
              <a:t>G – group id. Usually identifies the owner and the base package</a:t>
            </a:r>
          </a:p>
          <a:p>
            <a:pPr lvl="1"/>
            <a:r>
              <a:rPr lang="en-US" sz="1800" dirty="0"/>
              <a:t>A – artifact if. Identifies the name of the library</a:t>
            </a:r>
          </a:p>
          <a:p>
            <a:pPr lvl="1"/>
            <a:r>
              <a:rPr lang="en-US" sz="1800" dirty="0"/>
              <a:t>V – version. Uniquely identifies the the release of the artifact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dirty="0"/>
              <a:t>They consists of:</a:t>
            </a:r>
          </a:p>
          <a:p>
            <a:pPr lvl="1"/>
            <a:r>
              <a:rPr lang="en-US" sz="1800" dirty="0"/>
              <a:t>.jar file - packaged and compiled source</a:t>
            </a:r>
          </a:p>
          <a:p>
            <a:pPr lvl="1"/>
            <a:r>
              <a:rPr lang="en-US" sz="1800" dirty="0"/>
              <a:t>Metadata file – describing the dependencies of the dependency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dirty="0"/>
              <a:t>Their dependencies are not bundled inside the .jar file</a:t>
            </a:r>
          </a:p>
          <a:p>
            <a:r>
              <a:rPr lang="en-US" sz="1800" dirty="0"/>
              <a:t>The dependencies of the dependency are called transitive dependencies</a:t>
            </a:r>
          </a:p>
          <a:p>
            <a:r>
              <a:rPr lang="en-US" sz="1800" dirty="0"/>
              <a:t>If you are to use a library you need all its transitive dependencies</a:t>
            </a:r>
            <a:endParaRPr lang="uk-UA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0DD5B6-A2AA-4D42-9996-44DEB5E12D45}"/>
              </a:ext>
            </a:extLst>
          </p:cNvPr>
          <p:cNvSpPr txBox="1"/>
          <p:nvPr/>
        </p:nvSpPr>
        <p:spPr>
          <a:xfrm>
            <a:off x="7899401" y="1595010"/>
            <a:ext cx="3987802" cy="394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org.projectlombok:lombok:1.18.6</a:t>
            </a:r>
            <a:endParaRPr lang="en-US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57056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Versioning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0B5B-3817-DD4E-8DD1-F535FA38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140823"/>
            <a:ext cx="10020254" cy="4871039"/>
          </a:xfrm>
        </p:spPr>
        <p:txBody>
          <a:bodyPr>
            <a:normAutofit/>
          </a:bodyPr>
          <a:lstStyle/>
          <a:p>
            <a:r>
              <a:rPr lang="en-US" sz="2400" dirty="0"/>
              <a:t>The most common versioning scheme is Semantic Versioning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When a new version is released and the increment is in:</a:t>
            </a:r>
          </a:p>
          <a:p>
            <a:pPr lvl="1"/>
            <a:r>
              <a:rPr lang="en-US" sz="2400" dirty="0"/>
              <a:t>Patch – a bug fix (backward compatible)</a:t>
            </a:r>
          </a:p>
          <a:p>
            <a:pPr lvl="1"/>
            <a:r>
              <a:rPr lang="en-US" sz="2400" dirty="0"/>
              <a:t>Minor – a new feature (backward compatible)</a:t>
            </a:r>
          </a:p>
          <a:p>
            <a:pPr lvl="1"/>
            <a:r>
              <a:rPr lang="en-US" sz="2400" dirty="0"/>
              <a:t>Major – backward incompatible changes (features or bugfixes)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4E410-A5FE-BC4A-8F17-C5A4A795FDA4}"/>
              </a:ext>
            </a:extLst>
          </p:cNvPr>
          <p:cNvSpPr txBox="1"/>
          <p:nvPr/>
        </p:nvSpPr>
        <p:spPr>
          <a:xfrm>
            <a:off x="5427134" y="1896531"/>
            <a:ext cx="9398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1.18.6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B79E8D-FE9F-064C-A409-792F1B45F131}"/>
              </a:ext>
            </a:extLst>
          </p:cNvPr>
          <p:cNvCxnSpPr>
            <a:cxnSpLocks/>
            <a:stCxn id="2" idx="1"/>
            <a:endCxn id="15" idx="0"/>
          </p:cNvCxnSpPr>
          <p:nvPr/>
        </p:nvCxnSpPr>
        <p:spPr>
          <a:xfrm flipH="1">
            <a:off x="4745567" y="2093829"/>
            <a:ext cx="681567" cy="657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DEA755-3C12-B34E-810A-0F5E5C184AFF}"/>
              </a:ext>
            </a:extLst>
          </p:cNvPr>
          <p:cNvCxnSpPr>
            <a:cxnSpLocks/>
            <a:stCxn id="2" idx="2"/>
            <a:endCxn id="18" idx="0"/>
          </p:cNvCxnSpPr>
          <p:nvPr/>
        </p:nvCxnSpPr>
        <p:spPr>
          <a:xfrm>
            <a:off x="5897034" y="2291126"/>
            <a:ext cx="0" cy="573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804FC-CCAD-0041-B8A8-CEB3D5B32418}"/>
              </a:ext>
            </a:extLst>
          </p:cNvPr>
          <p:cNvCxnSpPr>
            <a:cxnSpLocks/>
            <a:stCxn id="2" idx="3"/>
            <a:endCxn id="20" idx="0"/>
          </p:cNvCxnSpPr>
          <p:nvPr/>
        </p:nvCxnSpPr>
        <p:spPr>
          <a:xfrm>
            <a:off x="6366934" y="2093829"/>
            <a:ext cx="623613" cy="651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27D29B-24B8-3947-8EFC-67CEDB55A003}"/>
              </a:ext>
            </a:extLst>
          </p:cNvPr>
          <p:cNvSpPr txBox="1"/>
          <p:nvPr/>
        </p:nvSpPr>
        <p:spPr>
          <a:xfrm>
            <a:off x="4351867" y="2751665"/>
            <a:ext cx="7874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Major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D8D251-4AEE-294C-8CBB-EDBD794B3451}"/>
              </a:ext>
            </a:extLst>
          </p:cNvPr>
          <p:cNvSpPr txBox="1"/>
          <p:nvPr/>
        </p:nvSpPr>
        <p:spPr>
          <a:xfrm>
            <a:off x="5503334" y="2864297"/>
            <a:ext cx="7874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Minor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34F7B9-1987-1146-A94F-AD4978B24240}"/>
              </a:ext>
            </a:extLst>
          </p:cNvPr>
          <p:cNvSpPr txBox="1"/>
          <p:nvPr/>
        </p:nvSpPr>
        <p:spPr>
          <a:xfrm>
            <a:off x="6596847" y="2745758"/>
            <a:ext cx="7874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Patch</a:t>
            </a:r>
          </a:p>
        </p:txBody>
      </p:sp>
    </p:spTree>
    <p:extLst>
      <p:ext uri="{BB962C8B-B14F-4D97-AF65-F5344CB8AC3E}">
        <p14:creationId xmlns:p14="http://schemas.microsoft.com/office/powerpoint/2010/main" val="2472912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of a dependency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537D57-9B2B-8C47-951A-A5920BF72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140823"/>
            <a:ext cx="11631340" cy="53122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65D3C-1371-C84F-B6B8-3C565D41F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7" y="2163678"/>
            <a:ext cx="5185873" cy="274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3BAD-5154-DA47-A0BC-C6443A4DC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285" y="3062845"/>
            <a:ext cx="2877683" cy="9867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3B9064-D0DB-C743-8B8A-33579925ABF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533283" y="3556241"/>
            <a:ext cx="633002" cy="69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0EB0DC5-2C07-E049-B651-58EBB9BF4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790" y="4266099"/>
            <a:ext cx="2717661" cy="115554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195E8D-E513-1944-93A0-D242F320BBE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540788" y="4660779"/>
            <a:ext cx="633002" cy="183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C62946-047F-F541-8932-EE0804372C59}"/>
              </a:ext>
            </a:extLst>
          </p:cNvPr>
          <p:cNvCxnSpPr>
            <a:cxnSpLocks/>
          </p:cNvCxnSpPr>
          <p:nvPr/>
        </p:nvCxnSpPr>
        <p:spPr>
          <a:xfrm>
            <a:off x="8985131" y="3552293"/>
            <a:ext cx="425115" cy="11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BB9F24-AB87-1349-8EAE-E3E0411850F7}"/>
              </a:ext>
            </a:extLst>
          </p:cNvPr>
          <p:cNvCxnSpPr>
            <a:cxnSpLocks/>
          </p:cNvCxnSpPr>
          <p:nvPr/>
        </p:nvCxnSpPr>
        <p:spPr>
          <a:xfrm>
            <a:off x="8891451" y="4769523"/>
            <a:ext cx="452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7719655D-4D3F-5646-BE21-33E02B82F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726" y="2969750"/>
            <a:ext cx="2581457" cy="21743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2650261-DC1F-6A44-A8A4-621EA827CFE6}"/>
              </a:ext>
            </a:extLst>
          </p:cNvPr>
          <p:cNvSpPr txBox="1"/>
          <p:nvPr/>
        </p:nvSpPr>
        <p:spPr>
          <a:xfrm>
            <a:off x="2516810" y="1276365"/>
            <a:ext cx="6322422" cy="29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cs typeface="Trebuchet MS"/>
                <a:hlinkClick r:id="rId7"/>
              </a:rPr>
              <a:t>https://</a:t>
            </a:r>
            <a:r>
              <a:rPr lang="en-US" sz="1200" dirty="0" err="1">
                <a:solidFill>
                  <a:srgbClr val="444444"/>
                </a:solidFill>
                <a:cs typeface="Trebuchet MS"/>
                <a:hlinkClick r:id="rId7"/>
              </a:rPr>
              <a:t>mvnrepository.com</a:t>
            </a:r>
            <a:r>
              <a:rPr lang="en-US" sz="1200" dirty="0">
                <a:solidFill>
                  <a:srgbClr val="444444"/>
                </a:solidFill>
                <a:cs typeface="Trebuchet MS"/>
                <a:hlinkClick r:id="rId7"/>
              </a:rPr>
              <a:t>/artifact/</a:t>
            </a:r>
            <a:r>
              <a:rPr lang="en-US" sz="1200" dirty="0" err="1">
                <a:solidFill>
                  <a:srgbClr val="444444"/>
                </a:solidFill>
                <a:cs typeface="Trebuchet MS"/>
                <a:hlinkClick r:id="rId7"/>
              </a:rPr>
              <a:t>com.google.http</a:t>
            </a:r>
            <a:r>
              <a:rPr lang="en-US" sz="1200" dirty="0">
                <a:solidFill>
                  <a:srgbClr val="444444"/>
                </a:solidFill>
                <a:cs typeface="Trebuchet MS"/>
                <a:hlinkClick r:id="rId7"/>
              </a:rPr>
              <a:t>-client/google-http-client/1.29.0</a:t>
            </a:r>
            <a:endParaRPr lang="en-US" sz="12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34420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scopes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0B5B-3817-DD4E-8DD1-F535FA38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3" y="1352490"/>
            <a:ext cx="10020254" cy="4176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Scopes show when a dependency is needed:</a:t>
            </a:r>
          </a:p>
          <a:p>
            <a:r>
              <a:rPr lang="en-US" sz="2400" dirty="0"/>
              <a:t>Compile – needed for compilation and runtime</a:t>
            </a:r>
          </a:p>
          <a:p>
            <a:r>
              <a:rPr lang="en-US" sz="2400" dirty="0"/>
              <a:t>Runtime – needed for runtime only</a:t>
            </a:r>
          </a:p>
          <a:p>
            <a:r>
              <a:rPr lang="en-US" sz="2400" dirty="0"/>
              <a:t>Test – needed for compilation and runtime of Test classes</a:t>
            </a:r>
          </a:p>
          <a:p>
            <a:r>
              <a:rPr lang="en-US" sz="2400" dirty="0"/>
              <a:t>Provided – needed for compilation but</a:t>
            </a:r>
          </a:p>
          <a:p>
            <a:pPr lvl="1"/>
            <a:r>
              <a:rPr lang="en-US" sz="2400" dirty="0"/>
              <a:t>Is not transitive</a:t>
            </a:r>
          </a:p>
          <a:p>
            <a:pPr lvl="1"/>
            <a:r>
              <a:rPr lang="en-US" sz="2400" dirty="0"/>
              <a:t>It will not be packaged (in the case of .war files)</a:t>
            </a:r>
          </a:p>
        </p:txBody>
      </p:sp>
    </p:spTree>
    <p:extLst>
      <p:ext uri="{BB962C8B-B14F-4D97-AF65-F5344CB8AC3E}">
        <p14:creationId xmlns:p14="http://schemas.microsoft.com/office/powerpoint/2010/main" val="2306685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w to build project (maven gradle)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5548</TotalTime>
  <Words>1311</Words>
  <Application>Microsoft Macintosh PowerPoint</Application>
  <PresentationFormat>Widescreen</PresentationFormat>
  <Paragraphs>275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ＭＳ Ｐゴシック</vt:lpstr>
      <vt:lpstr>Arial</vt:lpstr>
      <vt:lpstr>Arial Black</vt:lpstr>
      <vt:lpstr>Calibri</vt:lpstr>
      <vt:lpstr>Calibri Light</vt:lpstr>
      <vt:lpstr>Lucida Grande</vt:lpstr>
      <vt:lpstr>Trebuchet MS</vt:lpstr>
      <vt:lpstr>Office Theme</vt:lpstr>
      <vt:lpstr>How to build project (maven gradle)</vt:lpstr>
      <vt:lpstr>Breakers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Ivaylo Kolev</dc:creator>
  <cp:lastModifiedBy>Ivaylo Kolev</cp:lastModifiedBy>
  <cp:revision>93</cp:revision>
  <dcterms:created xsi:type="dcterms:W3CDTF">2019-03-29T14:33:27Z</dcterms:created>
  <dcterms:modified xsi:type="dcterms:W3CDTF">2019-04-02T13:28:38Z</dcterms:modified>
</cp:coreProperties>
</file>